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59" r:id="rId9"/>
    <p:sldId id="279" r:id="rId10"/>
    <p:sldId id="262" r:id="rId11"/>
    <p:sldId id="261" r:id="rId12"/>
    <p:sldId id="277" r:id="rId13"/>
    <p:sldId id="263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3000">
              <a:schemeClr val="bg2">
                <a:tint val="95000"/>
                <a:shade val="100000"/>
                <a:satMod val="130000"/>
                <a:lumMod val="130000"/>
              </a:schemeClr>
            </a:gs>
            <a:gs pos="87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43000">
              <a:schemeClr val="bg2">
                <a:tint val="95000"/>
                <a:shade val="100000"/>
                <a:satMod val="130000"/>
                <a:lumMod val="130000"/>
              </a:schemeClr>
            </a:gs>
            <a:gs pos="87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11811626-9DFE-469C-91F0-490B949AF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704856" cy="10081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   «Закаливание – путь к здоровью»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DA1C53-07FE-43B3-AB92-728E0D04C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946" y="1961586"/>
            <a:ext cx="5722101" cy="42901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1398DE-AB3C-4211-A0A3-DFBB4664485A}"/>
              </a:ext>
            </a:extLst>
          </p:cNvPr>
          <p:cNvSpPr/>
          <p:nvPr/>
        </p:nvSpPr>
        <p:spPr>
          <a:xfrm>
            <a:off x="2131265" y="6251730"/>
            <a:ext cx="488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Выполнила: воспитатель </a:t>
            </a:r>
            <a:r>
              <a:rPr lang="ru-RU" b="1" dirty="0" err="1">
                <a:solidFill>
                  <a:srgbClr val="002060"/>
                </a:solidFill>
              </a:rPr>
              <a:t>Валиуллина</a:t>
            </a:r>
            <a:r>
              <a:rPr lang="ru-RU" b="1" dirty="0">
                <a:solidFill>
                  <a:srgbClr val="002060"/>
                </a:solidFill>
              </a:rPr>
              <a:t> М.Н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0535" y="476672"/>
            <a:ext cx="43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детский  сад № 10 «Солнышко»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6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3000">
              <a:schemeClr val="bg2">
                <a:tint val="95000"/>
                <a:shade val="100000"/>
                <a:satMod val="130000"/>
                <a:lumMod val="130000"/>
              </a:schemeClr>
            </a:gs>
            <a:gs pos="97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663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Солнечные ванны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D03EFA-5B5F-444E-9708-A9DE1756AD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61" y="947629"/>
            <a:ext cx="6601827" cy="3713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E0A691-0D87-472A-8157-5A06A754A027}"/>
              </a:ext>
            </a:extLst>
          </p:cNvPr>
          <p:cNvSpPr txBox="1"/>
          <p:nvPr/>
        </p:nvSpPr>
        <p:spPr>
          <a:xfrm>
            <a:off x="503548" y="4783586"/>
            <a:ext cx="77048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1) Утром при температуре воздуха не ниже +18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2) Под влиянием солнца в организме образуется витамин D, необходимый для роста костей, но нельзя находится под солнцем более 30 минут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3) Не забываем про головной убор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4) Лучше загорать в движении, играя в подвижные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181317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-1385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Закаливание водой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626" y="943040"/>
            <a:ext cx="499645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Закаливание водой (обтирание, полное или частичное обливание, купание) – наиболее действенный вид закаливания.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Холодная вода оказывает более сильное воздействие на теплорегуляцию, чем воздух. Физиологическое влияние водных процедур на организм представляет собой совокупное действие термических, механических и химических раздражителей (за счёт растворённых в воде минеральных солей и газов).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solidFill>
                <a:prstClr val="black"/>
              </a:solidFill>
              <a:latin typeface="Arial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8FBA18-ACDF-44BA-A184-7A73A060D8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59"/>
          <a:stretch/>
        </p:blipFill>
        <p:spPr>
          <a:xfrm>
            <a:off x="5292574" y="1988840"/>
            <a:ext cx="3649964" cy="40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2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223C35-32FF-4DE8-BF25-9B7EF881AC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758" y="1988840"/>
            <a:ext cx="4245242" cy="36909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126459-F74A-4879-BE31-1AC3390E64E2}"/>
              </a:ext>
            </a:extLst>
          </p:cNvPr>
          <p:cNvSpPr txBox="1"/>
          <p:nvPr/>
        </p:nvSpPr>
        <p:spPr>
          <a:xfrm>
            <a:off x="251520" y="240148"/>
            <a:ext cx="4647238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1)Умывание лица, шеи, рук до локтя;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2)Наименьшая температура воды  18 – 16 С.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3)Обливание всего тела рекомендуется  для подготовки детей к купанию в открытых водоемах.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4)Лучшее время для купания- с 9 до 12 часов и с 16 до 17 часов</a:t>
            </a: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купанием необходимо: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1)отдохнуть 15-20 мин;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2)немного согреться на солнце;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3)слегка помассировать тело или проделать ряд движений, чтобы согреться;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4)обсушить кожу (если она потная).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BB3903-3E13-44CB-A78F-082D21DA1A3C}"/>
              </a:ext>
            </a:extLst>
          </p:cNvPr>
          <p:cNvSpPr/>
          <p:nvPr/>
        </p:nvSpPr>
        <p:spPr>
          <a:xfrm>
            <a:off x="755576" y="-1385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Закаливание водой</a:t>
            </a:r>
          </a:p>
        </p:txBody>
      </p:sp>
    </p:spTree>
    <p:extLst>
      <p:ext uri="{BB962C8B-B14F-4D97-AF65-F5344CB8AC3E}">
        <p14:creationId xmlns:p14="http://schemas.microsoft.com/office/powerpoint/2010/main" val="189156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610F558-087A-42A3-A095-72D1CA66B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98" y="1543525"/>
            <a:ext cx="4446866" cy="2964577"/>
          </a:xfrm>
          <a:prstGeom prst="rect">
            <a:avLst/>
          </a:prstGeom>
        </p:spPr>
      </p:pic>
      <p:pic>
        <p:nvPicPr>
          <p:cNvPr id="2" name="Picture 2" descr="C:\Users\viki\AppData\Local\Microsoft\Windows\Temporary Internet Files\Content.IE5\GMERIPU6\MCj0416014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59382" flipH="1">
            <a:off x="7232751" y="1260480"/>
            <a:ext cx="735264" cy="7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viki\AppData\Local\Microsoft\Windows\Temporary Internet Files\Content.IE5\GMERIPU6\MCj0416014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59382" flipH="1">
            <a:off x="6145987" y="1098123"/>
            <a:ext cx="597951" cy="5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viki\AppData\Local\Microsoft\Windows\Temporary Internet Files\Content.IE5\GMERIPU6\MCj0416014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59382">
            <a:off x="4846461" y="924952"/>
            <a:ext cx="667241" cy="62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viki\AppData\Local\Microsoft\Windows\Temporary Internet Files\Content.IE5\GMERIPU6\MCj0416014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59382" flipH="1">
            <a:off x="3504886" y="766067"/>
            <a:ext cx="591529" cy="5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viki\AppData\Local\Microsoft\Windows\Temporary Internet Files\Content.IE5\GMERIPU6\MCj0416014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59382" flipH="1">
            <a:off x="2103059" y="718944"/>
            <a:ext cx="489651" cy="47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viki\AppData\Local\Microsoft\Windows\Temporary Internet Files\Content.IE5\GMERIPU6\MCj0416014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59382" flipH="1">
            <a:off x="882477" y="415167"/>
            <a:ext cx="453062" cy="44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7232" y="23498"/>
            <a:ext cx="684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Босохождение</a:t>
            </a:r>
            <a:endParaRPr lang="ru-RU" sz="48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45" y="4505161"/>
            <a:ext cx="5332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Еще один способ закалки – это прогулки босиком. Что это дает?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1)закаляет, но и стимулирует нервные окончания, находящиеся на стопе;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b="1" kern="0" dirty="0">
                <a:solidFill>
                  <a:srgbClr val="7030A0"/>
                </a:solidFill>
                <a:latin typeface="Arial" charset="0"/>
              </a:rPr>
              <a:t>2)</a:t>
            </a:r>
            <a:r>
              <a:rPr kumimoji="0" lang="ru-RU" altLang="ru-RU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положительно влияет на работу внутренних органов;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>
                <a:solidFill>
                  <a:srgbClr val="7030A0"/>
                </a:solidFill>
                <a:latin typeface="Arial" charset="0"/>
              </a:rPr>
              <a:t>3)Является профилактикой, способствует исправлению плоскостопия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D59AFBD-9091-4486-B2E7-DD107A42F3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208" y="2636912"/>
            <a:ext cx="3764447" cy="29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83B934-9870-4C61-9BDD-222977986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09" y="279417"/>
            <a:ext cx="8060381" cy="5503033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C5B4C34-346A-4D3F-B52B-2C0126EE5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3" y="5712488"/>
            <a:ext cx="6980261" cy="8821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Будьте всегда здоровы!!</a:t>
            </a:r>
          </a:p>
        </p:txBody>
      </p:sp>
    </p:spTree>
    <p:extLst>
      <p:ext uri="{BB962C8B-B14F-4D97-AF65-F5344CB8AC3E}">
        <p14:creationId xmlns:p14="http://schemas.microsoft.com/office/powerpoint/2010/main" val="85715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825202-F54E-4238-B4CD-581ACFC3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7839566" cy="2232248"/>
          </a:xfrm>
        </p:spPr>
        <p:txBody>
          <a:bodyPr>
            <a:noAutofit/>
          </a:bodyPr>
          <a:lstStyle/>
          <a:p>
            <a:pPr algn="just"/>
            <a:r>
              <a:rPr lang="ru-RU" sz="2800" u="sng" dirty="0"/>
              <a:t>Цель:</a:t>
            </a:r>
            <a:r>
              <a:rPr lang="ru-RU" sz="2800" dirty="0"/>
              <a:t> Сформировать представления о том, что такое закаливание, познакомить с видами и значением, научить родителей заботиться о здоровье детей 2 младшей группы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19C98B-2327-41BC-959C-CE9B2F8D22E0}"/>
              </a:ext>
            </a:extLst>
          </p:cNvPr>
          <p:cNvSpPr/>
          <p:nvPr/>
        </p:nvSpPr>
        <p:spPr>
          <a:xfrm>
            <a:off x="467544" y="2771923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Задачи:</a:t>
            </a: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1)Изучение основных принципов закаливания</a:t>
            </a: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2)Изучение различных видов закаливания</a:t>
            </a: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3)Изучение правил закаливания</a:t>
            </a: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4)Разработка индивидуальной системы закаливания для детей и использование ее в повседневной жизни</a:t>
            </a:r>
          </a:p>
          <a:p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40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A26D3E0-FFD3-48A6-959E-16A58E2A7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1381314"/>
            <a:ext cx="4824536" cy="5024895"/>
          </a:xfrm>
        </p:spPr>
        <p:txBody>
          <a:bodyPr>
            <a:normAutofit fontScale="92500"/>
          </a:bodyPr>
          <a:lstStyle/>
          <a:p>
            <a:endParaRPr lang="ru-RU" sz="1800" dirty="0"/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Детский организм отличается высокой приспособляемостью, поэтому закаливать ребенка лучше с первых же дней жизни, используя свежий воздух, солнечные лучи и воду. Давно известно, что закаленный ребе­нок крепче, выносливее, чем незакален­ный, он лучше переносит холод и жару, ве­тер и плохую погоду, реже болеет.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Систематическое закаливание ребенка с самого раннего возраста обуславливает со­вершенствование процессов терморегуля­ции в его организме. В результате организм ребенка может хорошо регулировать выра­ботку и отдачу тепла и приспосабливаться к соответствующим температурным услови­ям, предупреждая переохлаждение и пере­гревание.</a:t>
            </a:r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F983588-4C8F-4E00-826D-D727146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6572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Закаливание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FAC838-6A0E-4DBF-A020-E0F02BACD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6909" b="9051"/>
          <a:stretch/>
        </p:blipFill>
        <p:spPr>
          <a:xfrm>
            <a:off x="5292080" y="1700808"/>
            <a:ext cx="365736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A26D3E0-FFD3-48A6-959E-16A58E2A7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4752528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1. 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  </a:t>
            </a: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Индивидуальность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Сопротивляемость внешним воздействи­ям и способность к регуляции тепла у ма­леньких детей развита слабее, чем у более старших детей. Поэтому начинать закалива­ние можно только у совершенно здорово­го ребенка, учитывая его физическое и психическое развитие, поведение и реакции на окружающие условия. К закаливанию ослабленных детей необходимо подходить особенно осторожно.</a:t>
            </a:r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F983588-4C8F-4E00-826D-D727146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197739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Правила з</a:t>
            </a:r>
            <a:r>
              <a:rPr lang="ru-RU" sz="54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акаливания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25F7AB-9522-4E71-B38C-A7D6F845A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59572"/>
            <a:ext cx="3600400" cy="24014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6FBC399-0E2B-43E4-9AE5-928414890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6" t="10731"/>
          <a:stretch/>
        </p:blipFill>
        <p:spPr>
          <a:xfrm>
            <a:off x="5580112" y="1280320"/>
            <a:ext cx="27528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A26D3E0-FFD3-48A6-959E-16A58E2A7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4968552" cy="53285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    Постепенность</a:t>
            </a:r>
            <a:endParaRPr lang="ru-RU" sz="6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6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проведении закаливающих процедур, особенно в первые дни, нужно вниматель­но следить за самочувствием ребенка, мас­сой тела, сном, аппетитом. Постепенность - одно из основных правил закаливания. Не следует сразу подвергать ребенка воздейст­вию холодной воды или лучей палящего солнца. Детский организм постепенно при­спосабливается к необычным условиям, к переменам окружающей среды. Только по­следовательно приучая малышей к измене­ниям температуры, можно без риска дня их здоровья добиться хороших результатов. Особая осторожность необходима в отноше­нии ослабленных и легковозбудимых детей. Этим малышам целесообразно проводить сначала частичное обливание или обтира­ние, при воздушной ванне - обнажать на первых порах только ножки и ручки, потом живот, грудь и т. д. По мере улучшения со­стояния здоровья у ослабленного ребенка можно постепенно перейти к обычным за­каливающим процедурам, рекомендованным для здоровых детей.</a:t>
            </a:r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F983588-4C8F-4E00-826D-D727146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Правила з</a:t>
            </a:r>
            <a:r>
              <a:rPr lang="ru-RU" sz="48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акаливания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D7ADBC-39FA-4D62-A5E7-2005D8958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17780" r="1656"/>
          <a:stretch/>
        </p:blipFill>
        <p:spPr>
          <a:xfrm>
            <a:off x="5459963" y="2276872"/>
            <a:ext cx="3456384" cy="26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A26D3E0-FFD3-48A6-959E-16A58E2A7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1467385"/>
            <a:ext cx="4824536" cy="502489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    Систематичность вне зависимости от сезона</a:t>
            </a:r>
            <a:endParaRPr lang="ru-RU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Закаливающие процедуры эффективны лишь при условии систематического прове­дения, в любое время года, изо дня в день. В случае систематического проведения за­каливающих процедур вырабатывается ус­ловный рефлекс в виде быстрой реакции кровеносных сосудов на воздействие раз­личной температуры. Адаптация организма к резким колебаниям температуры не созда­ется за несколько дней. Если в дальнейшем условный рефлекс на внешние воздействия не подкрепляется, то он вскоре угасает, а за­тем исчезает. Перерывы в закаливании бо­лее 5 дней у малышей до года снижают приобретенную организмом устойчивость к неблагоприятным воздействиям окружаю­щей среды.</a:t>
            </a:r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F983588-4C8F-4E00-826D-D727146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Правила з</a:t>
            </a:r>
            <a:r>
              <a:rPr lang="ru-RU" sz="48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акаливания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0434D7-7256-4487-9E84-2CF8149FF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8263"/>
          <a:stretch/>
        </p:blipFill>
        <p:spPr>
          <a:xfrm>
            <a:off x="5180990" y="2204864"/>
            <a:ext cx="37388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5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A26D3E0-FFD3-48A6-959E-16A58E2A7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853179"/>
            <a:ext cx="4824536" cy="50248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    Закаливание должно проводиться на фоне хорошего настроения малыша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Эмоциональное состояние имеет боль­шое значение в эффективности закалива­ния. Процедуры должны проводиться на фоне положительной настроенности ребен­ка, если же он проявляет беспокойство, ка­призничает, их временно отменяют. Ма­ленькие дети требуют особого внимания и подхода, перед началом закаливающей про­цедуры необходимо создавать такую обста­новку, чтобы у ребенка не появлялось чув­ство страха. Для установления тесного кон­такта процедура должна сопровождаться ласковым разговором с малышом, его под­бадриванием. Когда закаливание доставля­ет малышу удовольствие, оно наиболее эф­фективно.</a:t>
            </a:r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F983588-4C8F-4E00-826D-D727146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Правила з</a:t>
            </a:r>
            <a:r>
              <a:rPr lang="ru-RU" sz="48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акаливания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28E1D0-6690-48BD-9FB1-A3397637A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73" y="1510798"/>
            <a:ext cx="3135086" cy="2278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03CA0A-6FA5-4CFD-A0F6-33120C892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73" y="4149080"/>
            <a:ext cx="3135086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286" y="31901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Воздушные ванны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3947AE-D351-4EE0-B9F6-E88BB4148317}"/>
              </a:ext>
            </a:extLst>
          </p:cNvPr>
          <p:cNvSpPr txBox="1"/>
          <p:nvPr/>
        </p:nvSpPr>
        <p:spPr>
          <a:xfrm>
            <a:off x="539552" y="5129673"/>
            <a:ext cx="77655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/>
              </a:buClr>
              <a:defRPr/>
            </a:pPr>
            <a:r>
              <a:rPr lang="ru-RU" sz="2400" b="1" dirty="0">
                <a:solidFill>
                  <a:srgbClr val="7030A0"/>
                </a:solidFill>
              </a:rPr>
              <a:t>Уважаемые родители!</a:t>
            </a:r>
          </a:p>
          <a:p>
            <a:pPr algn="ctr" eaLnBrk="1" hangingPunct="1">
              <a:buClr>
                <a:schemeClr val="tx2"/>
              </a:buClr>
              <a:defRPr/>
            </a:pPr>
            <a:r>
              <a:rPr lang="ru-RU" sz="2400" b="1" dirty="0">
                <a:solidFill>
                  <a:srgbClr val="7030A0"/>
                </a:solidFill>
              </a:rPr>
              <a:t>На прогулке в любое время года необходимо помнить об одежде (по сезону) и удобной обуви</a:t>
            </a:r>
          </a:p>
          <a:p>
            <a:pPr eaLnBrk="1" hangingPunct="1">
              <a:buClr>
                <a:schemeClr val="tx2"/>
              </a:buClr>
              <a:defRPr/>
            </a:pP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297541-7F8B-4FBD-9E9B-A2AB4BA7E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888" y="929545"/>
            <a:ext cx="6300192" cy="42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286" y="31901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 w="28575">
                  <a:solidFill>
                    <a:srgbClr val="FF8021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5DCEAF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Воздушные ванны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3947AE-D351-4EE0-B9F6-E88BB4148317}"/>
              </a:ext>
            </a:extLst>
          </p:cNvPr>
          <p:cNvSpPr txBox="1"/>
          <p:nvPr/>
        </p:nvSpPr>
        <p:spPr>
          <a:xfrm>
            <a:off x="803423" y="4975463"/>
            <a:ext cx="7326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defRPr/>
            </a:pPr>
            <a:endParaRPr lang="ru-RU" sz="2400" b="1" dirty="0">
              <a:solidFill>
                <a:srgbClr val="7030A0"/>
              </a:solidFill>
            </a:endParaRPr>
          </a:p>
          <a:p>
            <a:pPr algn="ctr" eaLnBrk="1" hangingPunct="1">
              <a:buClr>
                <a:schemeClr val="tx2"/>
              </a:buClr>
              <a:defRPr/>
            </a:pPr>
            <a:r>
              <a:rPr lang="ru-RU" sz="2400" b="1" dirty="0">
                <a:solidFill>
                  <a:srgbClr val="7030A0"/>
                </a:solidFill>
              </a:rPr>
              <a:t>Закаливание воздухом можно проводить в любую погоду, главное – не переохлаждаться!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AB3E1A-5501-474D-B6DC-3E8BF318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98" y="1109440"/>
            <a:ext cx="5796136" cy="38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7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455</TotalTime>
  <Words>435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Закаливание</vt:lpstr>
      <vt:lpstr>Правила закаливания</vt:lpstr>
      <vt:lpstr>Правила закаливания</vt:lpstr>
      <vt:lpstr>Правила закаливания</vt:lpstr>
      <vt:lpstr>Правила закаливания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28</cp:revision>
  <dcterms:created xsi:type="dcterms:W3CDTF">2014-05-22T05:10:11Z</dcterms:created>
  <dcterms:modified xsi:type="dcterms:W3CDTF">2023-07-25T14:45:36Z</dcterms:modified>
</cp:coreProperties>
</file>